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4" r:id="rId5"/>
    <p:sldId id="268" r:id="rId6"/>
    <p:sldId id="262" r:id="rId7"/>
    <p:sldId id="263" r:id="rId8"/>
    <p:sldId id="261" r:id="rId9"/>
    <p:sldId id="269" r:id="rId10"/>
    <p:sldId id="260" r:id="rId11"/>
    <p:sldId id="257" r:id="rId12"/>
    <p:sldId id="258" r:id="rId13"/>
    <p:sldId id="259" r:id="rId14"/>
    <p:sldId id="270" r:id="rId15"/>
    <p:sldId id="271" r:id="rId16"/>
    <p:sldId id="273" r:id="rId17"/>
    <p:sldId id="275" r:id="rId18"/>
    <p:sldId id="276" r:id="rId19"/>
    <p:sldId id="278" r:id="rId20"/>
    <p:sldId id="274" r:id="rId21"/>
    <p:sldId id="277" r:id="rId22"/>
    <p:sldId id="279" r:id="rId23"/>
    <p:sldId id="282" r:id="rId24"/>
    <p:sldId id="280" r:id="rId25"/>
    <p:sldId id="281" r:id="rId26"/>
    <p:sldId id="289" r:id="rId27"/>
    <p:sldId id="284" r:id="rId28"/>
    <p:sldId id="285" r:id="rId29"/>
    <p:sldId id="287" r:id="rId30"/>
    <p:sldId id="288"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Dewar Communication Cable Part 2</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24444E-5F52-9247-A191-11136B1388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1232" y="1105706"/>
            <a:ext cx="4319467" cy="5759289"/>
          </a:xfrm>
          <a:prstGeom prst="rect">
            <a:avLst/>
          </a:prstGeom>
        </p:spPr>
      </p:pic>
      <p:pic>
        <p:nvPicPr>
          <p:cNvPr id="7" name="Picture 6" descr="A picture containing text, indoor, measuring stick&#10;&#10;Description automatically generated">
            <a:extLst>
              <a:ext uri="{FF2B5EF4-FFF2-40B4-BE49-F238E27FC236}">
                <a16:creationId xmlns:a16="http://schemas.microsoft.com/office/drawing/2014/main" id="{5F145BA2-D414-4246-BC0D-880A411E8E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41301" y="1105708"/>
            <a:ext cx="4319466" cy="5759287"/>
          </a:xfrm>
          <a:prstGeom prst="rect">
            <a:avLst/>
          </a:prstGeom>
        </p:spPr>
      </p:pic>
      <p:sp>
        <p:nvSpPr>
          <p:cNvPr id="5" name="TextBox 4">
            <a:extLst>
              <a:ext uri="{FF2B5EF4-FFF2-40B4-BE49-F238E27FC236}">
                <a16:creationId xmlns:a16="http://schemas.microsoft.com/office/drawing/2014/main" id="{CAC390C6-79DD-B34D-9BCC-C17F358029D1}"/>
              </a:ext>
            </a:extLst>
          </p:cNvPr>
          <p:cNvSpPr txBox="1"/>
          <p:nvPr/>
        </p:nvSpPr>
        <p:spPr>
          <a:xfrm>
            <a:off x="1077310" y="712915"/>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out are shorter. Place the shrink tube such that the metal braid ends midway through it. The wires should measure 3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109AC-28DB-334E-B602-807283037E59}"/>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3A5B3E71-F5C2-D643-8F7A-C37358789115}"/>
              </a:ext>
            </a:extLst>
          </p:cNvPr>
          <p:cNvSpPr txBox="1"/>
          <p:nvPr/>
        </p:nvSpPr>
        <p:spPr>
          <a:xfrm>
            <a:off x="6653047" y="3105834"/>
            <a:ext cx="4175078"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a:t>
            </a:r>
          </a:p>
        </p:txBody>
      </p:sp>
    </p:spTree>
    <p:extLst>
      <p:ext uri="{BB962C8B-B14F-4D97-AF65-F5344CB8AC3E}">
        <p14:creationId xmlns:p14="http://schemas.microsoft.com/office/powerpoint/2010/main" val="2776284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21AD16FE-5ACE-3C4E-A106-8BB3F73D73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40068" y="1358390"/>
            <a:ext cx="3957251" cy="5276335"/>
          </a:xfrm>
          <a:prstGeom prst="rect">
            <a:avLst/>
          </a:prstGeom>
        </p:spPr>
      </p:pic>
      <p:pic>
        <p:nvPicPr>
          <p:cNvPr id="5" name="Picture 4">
            <a:extLst>
              <a:ext uri="{FF2B5EF4-FFF2-40B4-BE49-F238E27FC236}">
                <a16:creationId xmlns:a16="http://schemas.microsoft.com/office/drawing/2014/main" id="{2451D204-3A2F-5845-A115-DC06FEF25B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035141" y="2017931"/>
            <a:ext cx="5276335" cy="3957251"/>
          </a:xfrm>
          <a:prstGeom prst="rect">
            <a:avLst/>
          </a:prstGeom>
        </p:spPr>
      </p:pic>
      <p:sp>
        <p:nvSpPr>
          <p:cNvPr id="6" name="TextBox 5">
            <a:extLst>
              <a:ext uri="{FF2B5EF4-FFF2-40B4-BE49-F238E27FC236}">
                <a16:creationId xmlns:a16="http://schemas.microsoft.com/office/drawing/2014/main" id="{542A8821-B4F0-8340-8128-BE30F2D7ED4B}"/>
              </a:ext>
            </a:extLst>
          </p:cNvPr>
          <p:cNvSpPr txBox="1"/>
          <p:nvPr/>
        </p:nvSpPr>
        <p:spPr>
          <a:xfrm>
            <a:off x="3484179" y="518031"/>
            <a:ext cx="5223641" cy="276999"/>
          </a:xfrm>
          <a:prstGeom prst="rect">
            <a:avLst/>
          </a:prstGeom>
          <a:noFill/>
        </p:spPr>
        <p:txBody>
          <a:bodyPr wrap="square" rtlCol="0">
            <a:spAutoFit/>
          </a:bodyPr>
          <a:lstStyle/>
          <a:p>
            <a:pPr algn="ctr"/>
            <a:r>
              <a:rPr lang="en-US" sz="1200" dirty="0"/>
              <a:t>Measure out and cut 15.5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49297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4F066C-3195-014E-9BE2-5BC469E807F8}"/>
              </a:ext>
            </a:extLst>
          </p:cNvPr>
          <p:cNvPicPr>
            <a:picLocks noChangeAspect="1"/>
          </p:cNvPicPr>
          <p:nvPr/>
        </p:nvPicPr>
        <p:blipFill>
          <a:blip r:embed="rId2"/>
          <a:stretch>
            <a:fillRect/>
          </a:stretch>
        </p:blipFill>
        <p:spPr>
          <a:xfrm rot="16200000">
            <a:off x="3273253" y="132454"/>
            <a:ext cx="5645493" cy="7527324"/>
          </a:xfrm>
          <a:prstGeom prst="rect">
            <a:avLst/>
          </a:prstGeom>
        </p:spPr>
      </p:pic>
      <p:sp>
        <p:nvSpPr>
          <p:cNvPr id="4" name="TextBox 3">
            <a:extLst>
              <a:ext uri="{FF2B5EF4-FFF2-40B4-BE49-F238E27FC236}">
                <a16:creationId xmlns:a16="http://schemas.microsoft.com/office/drawing/2014/main" id="{E3380EA0-B477-A543-9CF6-54FA3EBACCA1}"/>
              </a:ext>
            </a:extLst>
          </p:cNvPr>
          <p:cNvSpPr txBox="1"/>
          <p:nvPr/>
        </p:nvSpPr>
        <p:spPr>
          <a:xfrm>
            <a:off x="1342695" y="354318"/>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longer </a:t>
            </a:r>
            <a:r>
              <a:rPr lang="en-US" sz="1200"/>
              <a:t>length of wire </a:t>
            </a:r>
            <a:r>
              <a:rPr lang="en-US" sz="1200" dirty="0"/>
              <a:t>(the end that was not measured).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 floor&#10;&#10;Description automatically generated">
            <a:extLst>
              <a:ext uri="{FF2B5EF4-FFF2-40B4-BE49-F238E27FC236}">
                <a16:creationId xmlns:a16="http://schemas.microsoft.com/office/drawing/2014/main" id="{F37F55E7-4EF9-D54D-BB6E-316D03EC9BF3}"/>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02D5251F-3F7F-6A48-94D8-8F66B39026F6}"/>
              </a:ext>
            </a:extLst>
          </p:cNvPr>
          <p:cNvSpPr txBox="1"/>
          <p:nvPr/>
        </p:nvSpPr>
        <p:spPr>
          <a:xfrm>
            <a:off x="6096000" y="3290500"/>
            <a:ext cx="3831021" cy="276999"/>
          </a:xfrm>
          <a:prstGeom prst="rect">
            <a:avLst/>
          </a:prstGeom>
          <a:noFill/>
        </p:spPr>
        <p:txBody>
          <a:bodyPr wrap="square" rtlCol="0">
            <a:spAutoFit/>
          </a:bodyPr>
          <a:lstStyle/>
          <a:p>
            <a:pPr algn="ctr"/>
            <a:r>
              <a:rPr lang="en-US" sz="1200" dirty="0"/>
              <a:t>Measure out and cut 25.75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821761-2070-3443-85AA-1AA5F32AE247}"/>
              </a:ext>
            </a:extLst>
          </p:cNvPr>
          <p:cNvPicPr>
            <a:picLocks noChangeAspect="1"/>
          </p:cNvPicPr>
          <p:nvPr/>
        </p:nvPicPr>
        <p:blipFill>
          <a:blip r:embed="rId2"/>
          <a:stretch>
            <a:fillRect/>
          </a:stretch>
        </p:blipFill>
        <p:spPr>
          <a:xfrm>
            <a:off x="-1" y="-77211"/>
            <a:ext cx="5201409" cy="6935212"/>
          </a:xfrm>
          <a:prstGeom prst="rect">
            <a:avLst/>
          </a:prstGeom>
        </p:spPr>
      </p:pic>
      <p:sp>
        <p:nvSpPr>
          <p:cNvPr id="4" name="TextBox 3">
            <a:extLst>
              <a:ext uri="{FF2B5EF4-FFF2-40B4-BE49-F238E27FC236}">
                <a16:creationId xmlns:a16="http://schemas.microsoft.com/office/drawing/2014/main" id="{782B369A-DE21-1F49-A917-F690A87C8D9A}"/>
              </a:ext>
            </a:extLst>
          </p:cNvPr>
          <p:cNvSpPr txBox="1"/>
          <p:nvPr/>
        </p:nvSpPr>
        <p:spPr>
          <a:xfrm>
            <a:off x="6096000" y="3290500"/>
            <a:ext cx="5201409"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room&#10;&#10;Description automatically generated">
            <a:extLst>
              <a:ext uri="{FF2B5EF4-FFF2-40B4-BE49-F238E27FC236}">
                <a16:creationId xmlns:a16="http://schemas.microsoft.com/office/drawing/2014/main" id="{A748C1DD-CC7C-6C42-AD7D-4C887D7594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4893" y="1489242"/>
            <a:ext cx="4294239" cy="5725652"/>
          </a:xfrm>
          <a:prstGeom prst="rect">
            <a:avLst/>
          </a:prstGeom>
        </p:spPr>
      </p:pic>
      <p:pic>
        <p:nvPicPr>
          <p:cNvPr id="4" name="Picture 3" descr="A picture containing tool, broom&#10;&#10;Description automatically generated">
            <a:extLst>
              <a:ext uri="{FF2B5EF4-FFF2-40B4-BE49-F238E27FC236}">
                <a16:creationId xmlns:a16="http://schemas.microsoft.com/office/drawing/2014/main" id="{7F574925-8039-0948-93F5-212506EC9C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2869" y="1489240"/>
            <a:ext cx="4294241" cy="5725655"/>
          </a:xfrm>
          <a:prstGeom prst="rect">
            <a:avLst/>
          </a:prstGeom>
        </p:spPr>
      </p:pic>
      <p:sp>
        <p:nvSpPr>
          <p:cNvPr id="5" name="Rectangle 4">
            <a:extLst>
              <a:ext uri="{FF2B5EF4-FFF2-40B4-BE49-F238E27FC236}">
                <a16:creationId xmlns:a16="http://schemas.microsoft.com/office/drawing/2014/main" id="{8EAE7468-6B43-7F4C-9892-DCD01F2470A9}"/>
              </a:ext>
            </a:extLst>
          </p:cNvPr>
          <p:cNvSpPr/>
          <p:nvPr/>
        </p:nvSpPr>
        <p:spPr>
          <a:xfrm>
            <a:off x="1123993" y="1040950"/>
            <a:ext cx="9944014" cy="461665"/>
          </a:xfrm>
          <a:prstGeom prst="rect">
            <a:avLst/>
          </a:prstGeom>
        </p:spPr>
        <p:txBody>
          <a:bodyPr wrap="square">
            <a:spAutoFit/>
          </a:bodyPr>
          <a:lstStyle/>
          <a:p>
            <a:pPr algn="ctr"/>
            <a:r>
              <a:rPr lang="en-US" sz="1200" dirty="0"/>
              <a:t>Thread the ground wire through one of the holes in the plastic braid so it appears as shown of the right. At each end of the harness, the plastic braid should end midway through the metal shrink tube joints. </a:t>
            </a:r>
          </a:p>
        </p:txBody>
      </p:sp>
    </p:spTree>
    <p:extLst>
      <p:ext uri="{BB962C8B-B14F-4D97-AF65-F5344CB8AC3E}">
        <p14:creationId xmlns:p14="http://schemas.microsoft.com/office/powerpoint/2010/main" val="4040609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054D0FE7-9B11-0549-A195-D4B72F5DFE9C}"/>
              </a:ext>
            </a:extLst>
          </p:cNvPr>
          <p:cNvPicPr>
            <a:picLocks noChangeAspect="1"/>
          </p:cNvPicPr>
          <p:nvPr/>
        </p:nvPicPr>
        <p:blipFill>
          <a:blip r:embed="rId2"/>
          <a:stretch>
            <a:fillRect/>
          </a:stretch>
        </p:blipFill>
        <p:spPr>
          <a:xfrm rot="16200000">
            <a:off x="3111071" y="-214574"/>
            <a:ext cx="5969858" cy="7959811"/>
          </a:xfrm>
          <a:prstGeom prst="rect">
            <a:avLst/>
          </a:prstGeom>
        </p:spPr>
      </p:pic>
      <p:sp>
        <p:nvSpPr>
          <p:cNvPr id="4" name="TextBox 3">
            <a:extLst>
              <a:ext uri="{FF2B5EF4-FFF2-40B4-BE49-F238E27FC236}">
                <a16:creationId xmlns:a16="http://schemas.microsoft.com/office/drawing/2014/main" id="{7B9A1B91-BE25-B24F-9F5A-E3E2C3DB1C58}"/>
              </a:ext>
            </a:extLst>
          </p:cNvPr>
          <p:cNvSpPr txBox="1"/>
          <p:nvPr/>
        </p:nvSpPr>
        <p:spPr>
          <a:xfrm>
            <a:off x="1975945" y="299162"/>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10;&#10;Description automatically generated">
            <a:extLst>
              <a:ext uri="{FF2B5EF4-FFF2-40B4-BE49-F238E27FC236}">
                <a16:creationId xmlns:a16="http://schemas.microsoft.com/office/drawing/2014/main" id="{9B7E35CA-C364-4143-AA71-1260AE18D5FA}"/>
              </a:ext>
            </a:extLst>
          </p:cNvPr>
          <p:cNvPicPr>
            <a:picLocks noChangeAspect="1"/>
          </p:cNvPicPr>
          <p:nvPr/>
        </p:nvPicPr>
        <p:blipFill>
          <a:blip r:embed="rId2"/>
          <a:stretch>
            <a:fillRect/>
          </a:stretch>
        </p:blipFill>
        <p:spPr>
          <a:xfrm rot="16200000">
            <a:off x="3243906" y="9579"/>
            <a:ext cx="5704187" cy="7605583"/>
          </a:xfrm>
          <a:prstGeom prst="rect">
            <a:avLst/>
          </a:prstGeom>
        </p:spPr>
      </p:pic>
      <p:sp>
        <p:nvSpPr>
          <p:cNvPr id="4" name="TextBox 3">
            <a:extLst>
              <a:ext uri="{FF2B5EF4-FFF2-40B4-BE49-F238E27FC236}">
                <a16:creationId xmlns:a16="http://schemas.microsoft.com/office/drawing/2014/main" id="{8DC1FEEA-63C3-734C-B4DE-6C3D2BA98AF2}"/>
              </a:ext>
            </a:extLst>
          </p:cNvPr>
          <p:cNvSpPr txBox="1"/>
          <p:nvPr/>
        </p:nvSpPr>
        <p:spPr>
          <a:xfrm>
            <a:off x="1975944" y="310712"/>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BA8617D4-A14B-7F46-929E-46A3F876ACB9}"/>
              </a:ext>
            </a:extLst>
          </p:cNvPr>
          <p:cNvPicPr>
            <a:picLocks noChangeAspect="1"/>
          </p:cNvPicPr>
          <p:nvPr/>
        </p:nvPicPr>
        <p:blipFill>
          <a:blip r:embed="rId2"/>
          <a:stretch>
            <a:fillRect/>
          </a:stretch>
        </p:blipFill>
        <p:spPr>
          <a:xfrm rot="16200000">
            <a:off x="3268619" y="-6618"/>
            <a:ext cx="5654761" cy="7539681"/>
          </a:xfrm>
          <a:prstGeom prst="rect">
            <a:avLst/>
          </a:prstGeom>
        </p:spPr>
      </p:pic>
      <p:sp>
        <p:nvSpPr>
          <p:cNvPr id="4" name="TextBox 3">
            <a:extLst>
              <a:ext uri="{FF2B5EF4-FFF2-40B4-BE49-F238E27FC236}">
                <a16:creationId xmlns:a16="http://schemas.microsoft.com/office/drawing/2014/main" id="{E605E3FB-2385-004D-BE45-2606728F0E1E}"/>
              </a:ext>
            </a:extLst>
          </p:cNvPr>
          <p:cNvSpPr txBox="1"/>
          <p:nvPr/>
        </p:nvSpPr>
        <p:spPr>
          <a:xfrm>
            <a:off x="1418895" y="405307"/>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1087083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4" name="Picture 3" descr="A picture containing text, indoor, door&#10;&#10;Description automatically generated">
            <a:extLst>
              <a:ext uri="{FF2B5EF4-FFF2-40B4-BE49-F238E27FC236}">
                <a16:creationId xmlns:a16="http://schemas.microsoft.com/office/drawing/2014/main" id="{6A50B08E-B7A6-D34D-97D4-C17A35A49E73}"/>
              </a:ext>
            </a:extLst>
          </p:cNvPr>
          <p:cNvPicPr>
            <a:picLocks noChangeAspect="1"/>
          </p:cNvPicPr>
          <p:nvPr/>
        </p:nvPicPr>
        <p:blipFill>
          <a:blip r:embed="rId2"/>
          <a:stretch>
            <a:fillRect/>
          </a:stretch>
        </p:blipFill>
        <p:spPr>
          <a:xfrm rot="16200000">
            <a:off x="3226676" y="-714704"/>
            <a:ext cx="5738648" cy="7651531"/>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10;&#10;Description automatically generated">
            <a:extLst>
              <a:ext uri="{FF2B5EF4-FFF2-40B4-BE49-F238E27FC236}">
                <a16:creationId xmlns:a16="http://schemas.microsoft.com/office/drawing/2014/main" id="{EDB2CCF2-2129-5741-A84C-DAEA8445798A}"/>
              </a:ext>
            </a:extLst>
          </p:cNvPr>
          <p:cNvPicPr>
            <a:picLocks noChangeAspect="1"/>
          </p:cNvPicPr>
          <p:nvPr/>
        </p:nvPicPr>
        <p:blipFill>
          <a:blip r:embed="rId2"/>
          <a:stretch>
            <a:fillRect/>
          </a:stretch>
        </p:blipFill>
        <p:spPr>
          <a:xfrm rot="16200000">
            <a:off x="3175942" y="-67474"/>
            <a:ext cx="5840112" cy="7786816"/>
          </a:xfrm>
          <a:prstGeom prst="rect">
            <a:avLst/>
          </a:prstGeom>
        </p:spPr>
      </p:pic>
      <p:sp>
        <p:nvSpPr>
          <p:cNvPr id="4" name="TextBox 3">
            <a:extLst>
              <a:ext uri="{FF2B5EF4-FFF2-40B4-BE49-F238E27FC236}">
                <a16:creationId xmlns:a16="http://schemas.microsoft.com/office/drawing/2014/main" id="{89CF8B28-F5EC-2D45-8412-758819D7C317}"/>
              </a:ext>
            </a:extLst>
          </p:cNvPr>
          <p:cNvSpPr txBox="1"/>
          <p:nvPr/>
        </p:nvSpPr>
        <p:spPr>
          <a:xfrm>
            <a:off x="1418895" y="32122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349982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necklace&#10;&#10;Description automatically generated with medium confidence">
            <a:extLst>
              <a:ext uri="{FF2B5EF4-FFF2-40B4-BE49-F238E27FC236}">
                <a16:creationId xmlns:a16="http://schemas.microsoft.com/office/drawing/2014/main" id="{EEC23825-06F2-E745-9147-BD349EC838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10023" y="913628"/>
            <a:ext cx="4360391" cy="5813854"/>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27F917E0-E00E-5142-BE47-1A3C200BAF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1588" y="913627"/>
            <a:ext cx="4360393" cy="5813857"/>
          </a:xfrm>
          <a:prstGeom prst="rect">
            <a:avLst/>
          </a:prstGeom>
        </p:spPr>
      </p:pic>
      <p:sp>
        <p:nvSpPr>
          <p:cNvPr id="4" name="TextBox 3">
            <a:extLst>
              <a:ext uri="{FF2B5EF4-FFF2-40B4-BE49-F238E27FC236}">
                <a16:creationId xmlns:a16="http://schemas.microsoft.com/office/drawing/2014/main" id="{7A794886-6A9C-B046-88AA-FA156D9EBA81}"/>
              </a:ext>
            </a:extLst>
          </p:cNvPr>
          <p:cNvSpPr txBox="1"/>
          <p:nvPr/>
        </p:nvSpPr>
        <p:spPr>
          <a:xfrm>
            <a:off x="1487213" y="707896"/>
            <a:ext cx="9217573" cy="461665"/>
          </a:xfrm>
          <a:prstGeom prst="rect">
            <a:avLst/>
          </a:prstGeom>
          <a:noFill/>
        </p:spPr>
        <p:txBody>
          <a:bodyPr wrap="square" rtlCol="0">
            <a:spAutoFit/>
          </a:bodyPr>
          <a:lstStyle/>
          <a:p>
            <a:pPr algn="ctr"/>
            <a:r>
              <a:rPr lang="en-US" sz="1200" dirty="0"/>
              <a:t>Thread the 75 magnet onto the end the wires on the end of the harness with the ground wire. Then thread the wires back through the bottom of the magnet as shown on the left. Pull the loop of wire taught so the magnet appears as shown on the right. </a:t>
            </a:r>
          </a:p>
        </p:txBody>
      </p:sp>
    </p:spTree>
    <p:extLst>
      <p:ext uri="{BB962C8B-B14F-4D97-AF65-F5344CB8AC3E}">
        <p14:creationId xmlns:p14="http://schemas.microsoft.com/office/powerpoint/2010/main" val="1383889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connector&#10;&#10;Description automatically generated">
            <a:extLst>
              <a:ext uri="{FF2B5EF4-FFF2-40B4-BE49-F238E27FC236}">
                <a16:creationId xmlns:a16="http://schemas.microsoft.com/office/drawing/2014/main" id="{4A64FE12-9E9F-214E-9129-3F4A94741B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43607" y="946066"/>
            <a:ext cx="4406727" cy="5875636"/>
          </a:xfrm>
          <a:prstGeom prst="rect">
            <a:avLst/>
          </a:prstGeom>
        </p:spPr>
      </p:pic>
      <p:pic>
        <p:nvPicPr>
          <p:cNvPr id="6" name="Picture 5">
            <a:extLst>
              <a:ext uri="{FF2B5EF4-FFF2-40B4-BE49-F238E27FC236}">
                <a16:creationId xmlns:a16="http://schemas.microsoft.com/office/drawing/2014/main" id="{A29E7A4B-98D5-9F46-B0DC-A91E1C198E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1664" y="946064"/>
            <a:ext cx="4406729" cy="5875639"/>
          </a:xfrm>
          <a:prstGeom prst="rect">
            <a:avLst/>
          </a:prstGeom>
        </p:spPr>
      </p:pic>
      <p:sp>
        <p:nvSpPr>
          <p:cNvPr id="4" name="TextBox 3">
            <a:extLst>
              <a:ext uri="{FF2B5EF4-FFF2-40B4-BE49-F238E27FC236}">
                <a16:creationId xmlns:a16="http://schemas.microsoft.com/office/drawing/2014/main" id="{15248867-C98A-EB49-955E-D13DBC771759}"/>
              </a:ext>
            </a:extLst>
          </p:cNvPr>
          <p:cNvSpPr txBox="1"/>
          <p:nvPr/>
        </p:nvSpPr>
        <p:spPr>
          <a:xfrm>
            <a:off x="4395951" y="770752"/>
            <a:ext cx="3400097" cy="276999"/>
          </a:xfrm>
          <a:prstGeom prst="rect">
            <a:avLst/>
          </a:prstGeom>
          <a:noFill/>
        </p:spPr>
        <p:txBody>
          <a:bodyPr wrap="square" rtlCol="0">
            <a:spAutoFit/>
          </a:bodyPr>
          <a:lstStyle/>
          <a:p>
            <a:pPr algn="ctr"/>
            <a:r>
              <a:rPr lang="en-US" sz="1200" dirty="0"/>
              <a:t>Thread the 43 magnet on just like the 75 magnet.</a:t>
            </a:r>
          </a:p>
        </p:txBody>
      </p:sp>
    </p:spTree>
    <p:extLst>
      <p:ext uri="{BB962C8B-B14F-4D97-AF65-F5344CB8AC3E}">
        <p14:creationId xmlns:p14="http://schemas.microsoft.com/office/powerpoint/2010/main" val="3990806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easuring stick, indoor&#10;&#10;Description automatically generated">
            <a:extLst>
              <a:ext uri="{FF2B5EF4-FFF2-40B4-BE49-F238E27FC236}">
                <a16:creationId xmlns:a16="http://schemas.microsoft.com/office/drawing/2014/main" id="{A3038BCE-7B91-D14B-B08F-8840EEE55F98}"/>
              </a:ext>
            </a:extLst>
          </p:cNvPr>
          <p:cNvPicPr>
            <a:picLocks noGrp="1" noChangeAspect="1"/>
          </p:cNvPicPr>
          <p:nvPr>
            <p:ph idx="1"/>
          </p:nvPr>
        </p:nvPicPr>
        <p:blipFill>
          <a:blip r:embed="rId2"/>
          <a:stretch>
            <a:fillRect/>
          </a:stretch>
        </p:blipFill>
        <p:spPr>
          <a:xfrm rot="16200000">
            <a:off x="3118840" y="-256909"/>
            <a:ext cx="5954319" cy="7939093"/>
          </a:xfrm>
        </p:spPr>
      </p:pic>
      <p:sp>
        <p:nvSpPr>
          <p:cNvPr id="3" name="TextBox 2">
            <a:extLst>
              <a:ext uri="{FF2B5EF4-FFF2-40B4-BE49-F238E27FC236}">
                <a16:creationId xmlns:a16="http://schemas.microsoft.com/office/drawing/2014/main" id="{A1CD4661-4F40-C24E-AC95-8BDBA1FC1285}"/>
              </a:ext>
            </a:extLst>
          </p:cNvPr>
          <p:cNvSpPr txBox="1"/>
          <p:nvPr/>
        </p:nvSpPr>
        <p:spPr>
          <a:xfrm>
            <a:off x="1681654" y="273307"/>
            <a:ext cx="8828690" cy="276999"/>
          </a:xfrm>
          <a:prstGeom prst="rect">
            <a:avLst/>
          </a:prstGeom>
          <a:noFill/>
        </p:spPr>
        <p:txBody>
          <a:bodyPr wrap="square" rtlCol="0">
            <a:spAutoFit/>
          </a:bodyPr>
          <a:lstStyle/>
          <a:p>
            <a:pPr algn="ctr"/>
            <a:r>
              <a:rPr lang="en-US" sz="1200" dirty="0"/>
              <a:t>Measure out and cut 1in long lengths of 1/8in, 4.8mm, and 6.4mm adhesive shrink.</a:t>
            </a:r>
          </a:p>
        </p:txBody>
      </p:sp>
    </p:spTree>
    <p:extLst>
      <p:ext uri="{BB962C8B-B14F-4D97-AF65-F5344CB8AC3E}">
        <p14:creationId xmlns:p14="http://schemas.microsoft.com/office/powerpoint/2010/main" val="3796327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issile&#10;&#10;Description automatically generated with low confidence">
            <a:extLst>
              <a:ext uri="{FF2B5EF4-FFF2-40B4-BE49-F238E27FC236}">
                <a16:creationId xmlns:a16="http://schemas.microsoft.com/office/drawing/2014/main" id="{2E3C88BE-DA01-F947-8272-216064DD62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331058" y="1518595"/>
            <a:ext cx="3479971" cy="3820809"/>
          </a:xfrm>
          <a:prstGeom prst="rect">
            <a:avLst/>
          </a:prstGeom>
        </p:spPr>
      </p:pic>
      <p:pic>
        <p:nvPicPr>
          <p:cNvPr id="5" name="Picture 4" descr="A picture containing wall, indoor, tool, broom&#10;&#10;Description automatically generated">
            <a:extLst>
              <a:ext uri="{FF2B5EF4-FFF2-40B4-BE49-F238E27FC236}">
                <a16:creationId xmlns:a16="http://schemas.microsoft.com/office/drawing/2014/main" id="{8A4D0E07-1A9C-0A45-82F8-0C75763CEB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356015" y="1518596"/>
            <a:ext cx="3479972" cy="3820807"/>
          </a:xfrm>
          <a:prstGeom prst="rect">
            <a:avLst/>
          </a:prstGeom>
        </p:spPr>
      </p:pic>
      <p:pic>
        <p:nvPicPr>
          <p:cNvPr id="7" name="Picture 6" descr="A picture containing wall, indoor&#10;&#10;Description automatically generated">
            <a:extLst>
              <a:ext uri="{FF2B5EF4-FFF2-40B4-BE49-F238E27FC236}">
                <a16:creationId xmlns:a16="http://schemas.microsoft.com/office/drawing/2014/main" id="{178C1BD2-D1E5-0D49-9267-F64282239C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380973" y="1518596"/>
            <a:ext cx="3479971" cy="3820808"/>
          </a:xfrm>
          <a:prstGeom prst="rect">
            <a:avLst/>
          </a:prstGeom>
        </p:spPr>
      </p:pic>
      <p:sp>
        <p:nvSpPr>
          <p:cNvPr id="6" name="TextBox 5">
            <a:extLst>
              <a:ext uri="{FF2B5EF4-FFF2-40B4-BE49-F238E27FC236}">
                <a16:creationId xmlns:a16="http://schemas.microsoft.com/office/drawing/2014/main" id="{953A2C0B-F950-034D-B8E1-B280F908D530}"/>
              </a:ext>
            </a:extLst>
          </p:cNvPr>
          <p:cNvSpPr txBox="1"/>
          <p:nvPr/>
        </p:nvSpPr>
        <p:spPr>
          <a:xfrm>
            <a:off x="1718441" y="782636"/>
            <a:ext cx="8755117" cy="646331"/>
          </a:xfrm>
          <a:prstGeom prst="rect">
            <a:avLst/>
          </a:prstGeom>
          <a:noFill/>
        </p:spPr>
        <p:txBody>
          <a:bodyPr wrap="square" rtlCol="0">
            <a:spAutoFit/>
          </a:bodyPr>
          <a:lstStyle/>
          <a:p>
            <a:pPr algn="ctr"/>
            <a:r>
              <a:rPr lang="en-US" sz="1200" dirty="0"/>
              <a:t>Place the 1/8in</a:t>
            </a:r>
            <a:r>
              <a:rPr lang="en-US" sz="1200" baseline="30000" dirty="0"/>
              <a:t> </a:t>
            </a:r>
            <a:r>
              <a:rPr lang="en-US" sz="1200" dirty="0"/>
              <a:t> piece of shrink tube onto the wire harness such that it abuts the magnets. Apply the heat gun. Place the 4.8mm piece of shrink tube onto the wire harness such that it covers the 1/8th piece. Apply the heat gun. Repeat with the 6.4mm piece of shrink tube.</a:t>
            </a:r>
          </a:p>
          <a:p>
            <a:pPr algn="ctr"/>
            <a:endParaRPr lang="en-US" sz="1200" dirty="0"/>
          </a:p>
        </p:txBody>
      </p:sp>
    </p:spTree>
    <p:extLst>
      <p:ext uri="{BB962C8B-B14F-4D97-AF65-F5344CB8AC3E}">
        <p14:creationId xmlns:p14="http://schemas.microsoft.com/office/powerpoint/2010/main" val="7501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measuring stick&#10;&#10;Description automatically generated">
            <a:extLst>
              <a:ext uri="{FF2B5EF4-FFF2-40B4-BE49-F238E27FC236}">
                <a16:creationId xmlns:a16="http://schemas.microsoft.com/office/drawing/2014/main" id="{9E718004-10A3-D740-B10C-CD1B3EDB1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53786" y="1070838"/>
            <a:ext cx="4295519" cy="5727359"/>
          </a:xfrm>
          <a:prstGeom prst="rect">
            <a:avLst/>
          </a:prstGeom>
        </p:spPr>
      </p:pic>
      <p:pic>
        <p:nvPicPr>
          <p:cNvPr id="3" name="Picture 2" descr="A picture containing wall, indoor&#10;&#10;Description automatically generated">
            <a:extLst>
              <a:ext uri="{FF2B5EF4-FFF2-40B4-BE49-F238E27FC236}">
                <a16:creationId xmlns:a16="http://schemas.microsoft.com/office/drawing/2014/main" id="{30925DAA-EBA1-F84D-A998-8054278BD2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2697" y="1070838"/>
            <a:ext cx="4295522" cy="5727362"/>
          </a:xfrm>
          <a:prstGeom prst="rect">
            <a:avLst/>
          </a:prstGeom>
        </p:spPr>
      </p:pic>
      <p:sp>
        <p:nvSpPr>
          <p:cNvPr id="6" name="TextBox 5">
            <a:extLst>
              <a:ext uri="{FF2B5EF4-FFF2-40B4-BE49-F238E27FC236}">
                <a16:creationId xmlns:a16="http://schemas.microsoft.com/office/drawing/2014/main" id="{1C694C9E-5F36-934C-8FE0-40AE4CD19439}"/>
              </a:ext>
            </a:extLst>
          </p:cNvPr>
          <p:cNvSpPr txBox="1"/>
          <p:nvPr/>
        </p:nvSpPr>
        <p:spPr>
          <a:xfrm>
            <a:off x="1975945" y="775720"/>
            <a:ext cx="8240110" cy="461665"/>
          </a:xfrm>
          <a:prstGeom prst="rect">
            <a:avLst/>
          </a:prstGeom>
          <a:noFill/>
        </p:spPr>
        <p:txBody>
          <a:bodyPr wrap="square" rtlCol="0">
            <a:spAutoFit/>
          </a:bodyPr>
          <a:lstStyle/>
          <a:p>
            <a:pPr algn="ctr"/>
            <a:r>
              <a:rPr lang="en-US" sz="1200" dirty="0"/>
              <a:t>Measure out and cut one length of 16mm adhesive shrink tube that is 2.25in long. Place the piece of 16mm shrink tube over the magnets so that .5 inches of the shrink tube applied on the previous slide is visible as shown on the right.</a:t>
            </a:r>
          </a:p>
        </p:txBody>
      </p:sp>
    </p:spTree>
    <p:extLst>
      <p:ext uri="{BB962C8B-B14F-4D97-AF65-F5344CB8AC3E}">
        <p14:creationId xmlns:p14="http://schemas.microsoft.com/office/powerpoint/2010/main" val="3926511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FDED35-A552-0D48-AFFF-E3DA142D0AEB}"/>
              </a:ext>
            </a:extLst>
          </p:cNvPr>
          <p:cNvSpPr/>
          <p:nvPr/>
        </p:nvSpPr>
        <p:spPr>
          <a:xfrm>
            <a:off x="4151586" y="264126"/>
            <a:ext cx="3888828" cy="276999"/>
          </a:xfrm>
          <a:prstGeom prst="rect">
            <a:avLst/>
          </a:prstGeom>
        </p:spPr>
        <p:txBody>
          <a:bodyPr wrap="square">
            <a:spAutoFit/>
          </a:bodyPr>
          <a:lstStyle/>
          <a:p>
            <a:pPr algn="ctr"/>
            <a:r>
              <a:rPr lang="en-US" sz="1200" dirty="0"/>
              <a:t>Apply the heat gun.</a:t>
            </a:r>
          </a:p>
        </p:txBody>
      </p:sp>
    </p:spTree>
    <p:extLst>
      <p:ext uri="{BB962C8B-B14F-4D97-AF65-F5344CB8AC3E}">
        <p14:creationId xmlns:p14="http://schemas.microsoft.com/office/powerpoint/2010/main" val="358487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7546C572-0994-CE42-9D3F-C676548D3CE5}"/>
              </a:ext>
            </a:extLst>
          </p:cNvPr>
          <p:cNvPicPr>
            <a:picLocks noChangeAspect="1"/>
          </p:cNvPicPr>
          <p:nvPr/>
        </p:nvPicPr>
        <p:blipFill>
          <a:blip r:embed="rId2"/>
          <a:stretch>
            <a:fillRect/>
          </a:stretch>
        </p:blipFill>
        <p:spPr>
          <a:xfrm rot="16200000">
            <a:off x="3145052" y="-258862"/>
            <a:ext cx="5901896" cy="7869195"/>
          </a:xfrm>
          <a:prstGeom prst="rect">
            <a:avLst/>
          </a:prstGeom>
        </p:spPr>
      </p:pic>
      <p:sp>
        <p:nvSpPr>
          <p:cNvPr id="4" name="TextBox 3">
            <a:extLst>
              <a:ext uri="{FF2B5EF4-FFF2-40B4-BE49-F238E27FC236}">
                <a16:creationId xmlns:a16="http://schemas.microsoft.com/office/drawing/2014/main" id="{AF70CD5E-AAC1-C744-931D-3C626F082910}"/>
              </a:ext>
            </a:extLst>
          </p:cNvPr>
          <p:cNvSpPr txBox="1"/>
          <p:nvPr/>
        </p:nvSpPr>
        <p:spPr>
          <a:xfrm>
            <a:off x="1418896" y="231316"/>
            <a:ext cx="9354207" cy="276999"/>
          </a:xfrm>
          <a:prstGeom prst="rect">
            <a:avLst/>
          </a:prstGeom>
          <a:noFill/>
        </p:spPr>
        <p:txBody>
          <a:bodyPr wrap="square" rtlCol="0">
            <a:spAutoFit/>
          </a:bodyPr>
          <a:lstStyle/>
          <a:p>
            <a:pPr algn="ctr"/>
            <a:r>
              <a:rPr lang="en-US" sz="1200" dirty="0"/>
              <a:t>Measure and cut the twisted pairs on the magnet end of the harness so that they measures 3 inches.</a:t>
            </a:r>
          </a:p>
        </p:txBody>
      </p:sp>
    </p:spTree>
    <p:extLst>
      <p:ext uri="{BB962C8B-B14F-4D97-AF65-F5344CB8AC3E}">
        <p14:creationId xmlns:p14="http://schemas.microsoft.com/office/powerpoint/2010/main" val="2282811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C85F6-34D9-D346-82F3-3A24B4B11E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8881" y="781765"/>
            <a:ext cx="4433502" cy="5911336"/>
          </a:xfrm>
          <a:prstGeom prst="rect">
            <a:avLst/>
          </a:prstGeom>
        </p:spPr>
      </p:pic>
      <p:pic>
        <p:nvPicPr>
          <p:cNvPr id="6" name="Picture 5">
            <a:extLst>
              <a:ext uri="{FF2B5EF4-FFF2-40B4-BE49-F238E27FC236}">
                <a16:creationId xmlns:a16="http://schemas.microsoft.com/office/drawing/2014/main" id="{9B78A143-BB77-9143-82D7-77C85E5745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9619" y="781764"/>
            <a:ext cx="4433503" cy="5911337"/>
          </a:xfrm>
          <a:prstGeom prst="rect">
            <a:avLst/>
          </a:prstGeom>
        </p:spPr>
      </p:pic>
      <p:sp>
        <p:nvSpPr>
          <p:cNvPr id="4" name="Title 1">
            <a:extLst>
              <a:ext uri="{FF2B5EF4-FFF2-40B4-BE49-F238E27FC236}">
                <a16:creationId xmlns:a16="http://schemas.microsoft.com/office/drawing/2014/main" id="{10B8E362-932F-0042-BDAD-424DF445EFC3}"/>
              </a:ext>
            </a:extLst>
          </p:cNvPr>
          <p:cNvSpPr>
            <a:spLocks noGrp="1"/>
          </p:cNvSpPr>
          <p:nvPr>
            <p:ph type="title"/>
          </p:nvPr>
        </p:nvSpPr>
        <p:spPr>
          <a:xfrm>
            <a:off x="1550969" y="294290"/>
            <a:ext cx="9090062" cy="305436"/>
          </a:xfrm>
          <a:noFill/>
        </p:spPr>
        <p:txBody>
          <a:bodyPr vert="horz" lIns="91440" tIns="45720" rIns="91440" bIns="45720" rtlCol="0" anchor="b">
            <a:normAutofit/>
          </a:bodyPr>
          <a:lstStyle/>
          <a:p>
            <a:pPr algn="ctr"/>
            <a:r>
              <a:rPr lang="en-US" sz="1200" dirty="0">
                <a:latin typeface="+mn-lt"/>
              </a:rPr>
              <a:t>Strip all the wires (about 3-4mm) on the magnet end of the harness. Then solder the exposed wire.</a:t>
            </a:r>
          </a:p>
        </p:txBody>
      </p:sp>
    </p:spTree>
    <p:extLst>
      <p:ext uri="{BB962C8B-B14F-4D97-AF65-F5344CB8AC3E}">
        <p14:creationId xmlns:p14="http://schemas.microsoft.com/office/powerpoint/2010/main" val="1713715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EA9B9D-5C6C-CF47-BCCE-3301C0A004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26088" y="928179"/>
            <a:ext cx="4337222" cy="5782962"/>
          </a:xfrm>
          <a:prstGeom prst="rect">
            <a:avLst/>
          </a:prstGeom>
        </p:spPr>
      </p:pic>
      <p:pic>
        <p:nvPicPr>
          <p:cNvPr id="5" name="Picture 4" descr="A picture containing connector&#10;&#10;Description automatically generated">
            <a:extLst>
              <a:ext uri="{FF2B5EF4-FFF2-40B4-BE49-F238E27FC236}">
                <a16:creationId xmlns:a16="http://schemas.microsoft.com/office/drawing/2014/main" id="{9C8C6C8E-8BEA-1846-8E6D-2D75625E49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8691" y="928179"/>
            <a:ext cx="4337222" cy="5782963"/>
          </a:xfrm>
          <a:prstGeom prst="rect">
            <a:avLst/>
          </a:prstGeom>
        </p:spPr>
      </p:pic>
      <p:sp>
        <p:nvSpPr>
          <p:cNvPr id="4" name="Title 1">
            <a:extLst>
              <a:ext uri="{FF2B5EF4-FFF2-40B4-BE49-F238E27FC236}">
                <a16:creationId xmlns:a16="http://schemas.microsoft.com/office/drawing/2014/main" id="{F674FB77-BB74-234B-9135-FD20DE9F39D8}"/>
              </a:ext>
            </a:extLst>
          </p:cNvPr>
          <p:cNvSpPr>
            <a:spLocks noGrp="1"/>
          </p:cNvSpPr>
          <p:nvPr>
            <p:ph type="title"/>
          </p:nvPr>
        </p:nvSpPr>
        <p:spPr>
          <a:xfrm>
            <a:off x="1550969" y="336332"/>
            <a:ext cx="9090062" cy="305436"/>
          </a:xfrm>
          <a:noFill/>
        </p:spPr>
        <p:txBody>
          <a:bodyPr vert="horz" lIns="91440" tIns="45720" rIns="91440" bIns="45720" rtlCol="0" anchor="b">
            <a:normAutofit fontScale="90000"/>
          </a:bodyPr>
          <a:lstStyle/>
          <a:p>
            <a:pPr algn="ctr"/>
            <a:r>
              <a:rPr lang="en-US" sz="1200" dirty="0">
                <a:latin typeface="+mn-lt"/>
              </a:rPr>
              <a:t>Insert the soldered wire ends into the green pluggable terminal block. To do so, press the orange button while inserting the wire. If done correctly, the orange button will appear depressed (as shown on the right) and the wire will not be easily pulled out of the terminal.</a:t>
            </a:r>
          </a:p>
        </p:txBody>
      </p:sp>
    </p:spTree>
    <p:extLst>
      <p:ext uri="{BB962C8B-B14F-4D97-AF65-F5344CB8AC3E}">
        <p14:creationId xmlns:p14="http://schemas.microsoft.com/office/powerpoint/2010/main" val="117391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12C3B173-1E45-0947-B0DD-915876E75562}"/>
              </a:ext>
            </a:extLst>
          </p:cNvPr>
          <p:cNvPicPr>
            <a:picLocks noChangeAspect="1"/>
          </p:cNvPicPr>
          <p:nvPr/>
        </p:nvPicPr>
        <p:blipFill>
          <a:blip r:embed="rId2"/>
          <a:stretch>
            <a:fillRect/>
          </a:stretch>
        </p:blipFill>
        <p:spPr>
          <a:xfrm rot="16200000">
            <a:off x="3391556" y="-628870"/>
            <a:ext cx="5665076" cy="7553435"/>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39F7D9-9011-F74D-8446-A83D21E3E38F}"/>
              </a:ext>
            </a:extLst>
          </p:cNvPr>
          <p:cNvPicPr>
            <a:picLocks noChangeAspect="1"/>
          </p:cNvPicPr>
          <p:nvPr/>
        </p:nvPicPr>
        <p:blipFill>
          <a:blip r:embed="rId2"/>
          <a:stretch>
            <a:fillRect/>
          </a:stretch>
        </p:blipFill>
        <p:spPr>
          <a:xfrm>
            <a:off x="0" y="0"/>
            <a:ext cx="5143500" cy="6858000"/>
          </a:xfrm>
          <a:prstGeom prst="rect">
            <a:avLst/>
          </a:prstGeom>
        </p:spPr>
      </p:pic>
      <p:sp>
        <p:nvSpPr>
          <p:cNvPr id="4" name="Title 1">
            <a:extLst>
              <a:ext uri="{FF2B5EF4-FFF2-40B4-BE49-F238E27FC236}">
                <a16:creationId xmlns:a16="http://schemas.microsoft.com/office/drawing/2014/main" id="{1CB7C561-5EE1-EF44-8208-4E7D7A3434C2}"/>
              </a:ext>
            </a:extLst>
          </p:cNvPr>
          <p:cNvSpPr>
            <a:spLocks noGrp="1"/>
          </p:cNvSpPr>
          <p:nvPr>
            <p:ph type="title"/>
          </p:nvPr>
        </p:nvSpPr>
        <p:spPr>
          <a:xfrm>
            <a:off x="6096000" y="3276282"/>
            <a:ext cx="4208700" cy="305436"/>
          </a:xfrm>
          <a:noFill/>
        </p:spPr>
        <p:txBody>
          <a:bodyPr vert="horz" lIns="91440" tIns="45720" rIns="91440" bIns="45720" rtlCol="0" anchor="b">
            <a:normAutofit fontScale="90000"/>
          </a:bodyPr>
          <a:lstStyle/>
          <a:p>
            <a:pPr algn="ctr"/>
            <a:r>
              <a:rPr lang="en-US" sz="1200" dirty="0">
                <a:latin typeface="+mn-lt"/>
              </a:rPr>
              <a:t>Repeat the process shown on the previous slide with all the wires. The position for each wire in the terminal is shown on the left.</a:t>
            </a:r>
          </a:p>
        </p:txBody>
      </p:sp>
    </p:spTree>
    <p:extLst>
      <p:ext uri="{BB962C8B-B14F-4D97-AF65-F5344CB8AC3E}">
        <p14:creationId xmlns:p14="http://schemas.microsoft.com/office/powerpoint/2010/main" val="201921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rawing on a piece of paper&#10;&#10;Description automatically generated with low confidence">
            <a:extLst>
              <a:ext uri="{FF2B5EF4-FFF2-40B4-BE49-F238E27FC236}">
                <a16:creationId xmlns:a16="http://schemas.microsoft.com/office/drawing/2014/main" id="{28F17A86-4F2F-C147-9C43-C6C85E1C62D5}"/>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26F6E0B4-B911-E44A-B9FA-B9D0F64FC77E}"/>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Part 2 of the 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62210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loor&#10;&#10;Description automatically generated">
            <a:extLst>
              <a:ext uri="{FF2B5EF4-FFF2-40B4-BE49-F238E27FC236}">
                <a16:creationId xmlns:a16="http://schemas.microsoft.com/office/drawing/2014/main" id="{C8A84740-9DA4-AB4E-BDB0-B663060E4145}"/>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E75D453B-4C45-4547-9D92-FE2D14D6C729}"/>
              </a:ext>
            </a:extLst>
          </p:cNvPr>
          <p:cNvSpPr txBox="1"/>
          <p:nvPr/>
        </p:nvSpPr>
        <p:spPr>
          <a:xfrm>
            <a:off x="6096000" y="3290500"/>
            <a:ext cx="5143500" cy="276999"/>
          </a:xfrm>
          <a:prstGeom prst="rect">
            <a:avLst/>
          </a:prstGeom>
          <a:noFill/>
        </p:spPr>
        <p:txBody>
          <a:bodyPr wrap="square" rtlCol="0">
            <a:spAutoFit/>
          </a:bodyPr>
          <a:lstStyle/>
          <a:p>
            <a:pPr algn="ctr"/>
            <a:r>
              <a:rPr lang="en-US" sz="1200" dirty="0"/>
              <a:t>Measure out and cut 47 inches of orange, blue, brown and red 28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28997A-38DB-5246-A649-1D90BFD0D2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870" y="982717"/>
            <a:ext cx="4063562" cy="5418083"/>
          </a:xfrm>
          <a:prstGeom prst="rect">
            <a:avLst/>
          </a:prstGeom>
        </p:spPr>
      </p:pic>
      <p:pic>
        <p:nvPicPr>
          <p:cNvPr id="6" name="Picture 5" descr="A picture containing indoor, floor, wall&#10;&#10;Description automatically generated">
            <a:extLst>
              <a:ext uri="{FF2B5EF4-FFF2-40B4-BE49-F238E27FC236}">
                <a16:creationId xmlns:a16="http://schemas.microsoft.com/office/drawing/2014/main" id="{1540AB6E-1FB0-3D4A-B25D-77CECFBB1C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1568" y="982717"/>
            <a:ext cx="4063562" cy="5418083"/>
          </a:xfrm>
          <a:prstGeom prst="rect">
            <a:avLst/>
          </a:prstGeom>
        </p:spPr>
      </p:pic>
      <p:sp>
        <p:nvSpPr>
          <p:cNvPr id="4" name="TextBox 3">
            <a:extLst>
              <a:ext uri="{FF2B5EF4-FFF2-40B4-BE49-F238E27FC236}">
                <a16:creationId xmlns:a16="http://schemas.microsoft.com/office/drawing/2014/main" id="{F0760A5F-995D-7E47-9560-7C3E3D45F5FC}"/>
              </a:ext>
            </a:extLst>
          </p:cNvPr>
          <p:cNvSpPr txBox="1"/>
          <p:nvPr/>
        </p:nvSpPr>
        <p:spPr>
          <a:xfrm>
            <a:off x="1521665" y="307002"/>
            <a:ext cx="9148670" cy="461665"/>
          </a:xfrm>
          <a:prstGeom prst="rect">
            <a:avLst/>
          </a:prstGeom>
          <a:noFill/>
        </p:spPr>
        <p:txBody>
          <a:bodyPr wrap="square" rtlCol="0">
            <a:spAutoFit/>
          </a:bodyPr>
          <a:lstStyle/>
          <a:p>
            <a:pPr algn="ctr"/>
            <a:r>
              <a:rPr lang="en-US" sz="1200" dirty="0"/>
              <a:t>To make the twisted pairs, line the vise with masking tape. Put one end of the orange and blue wires into the vise and the other into the drill. Run the drill till the wires are sufficiently twisted (for reference see the next slide). Repeat with the brown and red wires.</a:t>
            </a:r>
          </a:p>
        </p:txBody>
      </p:sp>
    </p:spTree>
    <p:extLst>
      <p:ext uri="{BB962C8B-B14F-4D97-AF65-F5344CB8AC3E}">
        <p14:creationId xmlns:p14="http://schemas.microsoft.com/office/powerpoint/2010/main" val="1895801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26B9D37A-96CA-0447-9825-6B3F5B223FA6}"/>
              </a:ext>
            </a:extLst>
          </p:cNvPr>
          <p:cNvPicPr>
            <a:picLocks noChangeAspect="1"/>
          </p:cNvPicPr>
          <p:nvPr/>
        </p:nvPicPr>
        <p:blipFill>
          <a:blip r:embed="rId2"/>
          <a:stretch>
            <a:fillRect/>
          </a:stretch>
        </p:blipFill>
        <p:spPr>
          <a:xfrm rot="16200000">
            <a:off x="3300576" y="129736"/>
            <a:ext cx="5590847" cy="7454463"/>
          </a:xfrm>
          <a:prstGeom prst="rect">
            <a:avLst/>
          </a:prstGeom>
        </p:spPr>
      </p:pic>
      <p:sp>
        <p:nvSpPr>
          <p:cNvPr id="4" name="TextBox 3">
            <a:extLst>
              <a:ext uri="{FF2B5EF4-FFF2-40B4-BE49-F238E27FC236}">
                <a16:creationId xmlns:a16="http://schemas.microsoft.com/office/drawing/2014/main" id="{0210E915-044B-804D-BB00-CE18948F05D8}"/>
              </a:ext>
            </a:extLst>
          </p:cNvPr>
          <p:cNvSpPr txBox="1"/>
          <p:nvPr/>
        </p:nvSpPr>
        <p:spPr>
          <a:xfrm>
            <a:off x="1891861" y="446493"/>
            <a:ext cx="8408276" cy="276999"/>
          </a:xfrm>
          <a:prstGeom prst="rect">
            <a:avLst/>
          </a:prstGeom>
          <a:noFill/>
        </p:spPr>
        <p:txBody>
          <a:bodyPr wrap="square" rtlCol="0">
            <a:spAutoFit/>
          </a:bodyPr>
          <a:lstStyle/>
          <a:p>
            <a:pPr algn="ctr"/>
            <a:r>
              <a:rPr lang="en-US" sz="1200" dirty="0"/>
              <a:t>Trim the ends of the twist pairs where they were in the vise and drill. Once trimmed they should measure about 41.5 inches.</a:t>
            </a:r>
          </a:p>
        </p:txBody>
      </p:sp>
    </p:spTree>
    <p:extLst>
      <p:ext uri="{BB962C8B-B14F-4D97-AF65-F5344CB8AC3E}">
        <p14:creationId xmlns:p14="http://schemas.microsoft.com/office/powerpoint/2010/main" val="3983310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C7A5F3-8341-0E4B-A0C6-902E1B4F7338}"/>
              </a:ext>
            </a:extLst>
          </p:cNvPr>
          <p:cNvSpPr txBox="1"/>
          <p:nvPr/>
        </p:nvSpPr>
        <p:spPr>
          <a:xfrm>
            <a:off x="3361038" y="2607276"/>
            <a:ext cx="999184" cy="369332"/>
          </a:xfrm>
          <a:prstGeom prst="rect">
            <a:avLst/>
          </a:prstGeom>
          <a:noFill/>
        </p:spPr>
        <p:txBody>
          <a:bodyPr wrap="none" rtlCol="0">
            <a:spAutoFit/>
          </a:bodyPr>
          <a:lstStyle/>
          <a:p>
            <a:r>
              <a:rPr lang="en-US" dirty="0"/>
              <a:t>measure</a:t>
            </a:r>
          </a:p>
        </p:txBody>
      </p:sp>
      <p:pic>
        <p:nvPicPr>
          <p:cNvPr id="3" name="Picture 2" descr="A picture containing text, indoor, yellow&#10;&#10;Description automatically generated">
            <a:extLst>
              <a:ext uri="{FF2B5EF4-FFF2-40B4-BE49-F238E27FC236}">
                <a16:creationId xmlns:a16="http://schemas.microsoft.com/office/drawing/2014/main" id="{3DB5FC34-2288-B044-81E6-A75EB1A2AC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889" y="716454"/>
            <a:ext cx="4519449" cy="6025932"/>
          </a:xfrm>
          <a:prstGeom prst="rect">
            <a:avLst/>
          </a:prstGeom>
        </p:spPr>
      </p:pic>
      <p:sp>
        <p:nvSpPr>
          <p:cNvPr id="5" name="TextBox 4">
            <a:extLst>
              <a:ext uri="{FF2B5EF4-FFF2-40B4-BE49-F238E27FC236}">
                <a16:creationId xmlns:a16="http://schemas.microsoft.com/office/drawing/2014/main" id="{8EA8F957-30A2-BF47-9583-BEB9F36E1746}"/>
              </a:ext>
            </a:extLst>
          </p:cNvPr>
          <p:cNvSpPr txBox="1"/>
          <p:nvPr/>
        </p:nvSpPr>
        <p:spPr>
          <a:xfrm>
            <a:off x="3489435" y="250699"/>
            <a:ext cx="5213130" cy="276999"/>
          </a:xfrm>
          <a:prstGeom prst="rect">
            <a:avLst/>
          </a:prstGeom>
          <a:noFill/>
        </p:spPr>
        <p:txBody>
          <a:bodyPr wrap="square" rtlCol="0">
            <a:spAutoFit/>
          </a:bodyPr>
          <a:lstStyle/>
          <a:p>
            <a:pPr algn="ctr"/>
            <a:r>
              <a:rPr lang="en-US" sz="1200" dirty="0"/>
              <a:t>Measure out 26 inches of the 1/8</a:t>
            </a:r>
            <a:r>
              <a:rPr lang="en-US" sz="1200" baseline="30000" dirty="0"/>
              <a:t>th</a:t>
            </a:r>
            <a:r>
              <a:rPr lang="en-US" sz="1200" dirty="0"/>
              <a:t> metal braid. Expand it using the metal rod.</a:t>
            </a:r>
          </a:p>
        </p:txBody>
      </p:sp>
      <p:pic>
        <p:nvPicPr>
          <p:cNvPr id="6" name="Picture 5">
            <a:extLst>
              <a:ext uri="{FF2B5EF4-FFF2-40B4-BE49-F238E27FC236}">
                <a16:creationId xmlns:a16="http://schemas.microsoft.com/office/drawing/2014/main" id="{DF3AD3B3-7491-6840-9FE8-5C0B33DFA8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8662" y="716454"/>
            <a:ext cx="4519449" cy="6025932"/>
          </a:xfrm>
          <a:prstGeom prst="rect">
            <a:avLst/>
          </a:prstGeom>
        </p:spPr>
      </p:pic>
    </p:spTree>
    <p:extLst>
      <p:ext uri="{BB962C8B-B14F-4D97-AF65-F5344CB8AC3E}">
        <p14:creationId xmlns:p14="http://schemas.microsoft.com/office/powerpoint/2010/main" val="3263737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6B03EE52-42F9-F34B-89CC-AEFB389435B2}"/>
              </a:ext>
            </a:extLst>
          </p:cNvPr>
          <p:cNvPicPr>
            <a:picLocks noChangeAspect="1"/>
          </p:cNvPicPr>
          <p:nvPr/>
        </p:nvPicPr>
        <p:blipFill>
          <a:blip r:embed="rId2"/>
          <a:stretch>
            <a:fillRect/>
          </a:stretch>
        </p:blipFill>
        <p:spPr>
          <a:xfrm>
            <a:off x="0" y="1"/>
            <a:ext cx="5143500" cy="6858000"/>
          </a:xfrm>
          <a:prstGeom prst="rect">
            <a:avLst/>
          </a:prstGeom>
        </p:spPr>
      </p:pic>
      <p:sp>
        <p:nvSpPr>
          <p:cNvPr id="4" name="TextBox 3">
            <a:extLst>
              <a:ext uri="{FF2B5EF4-FFF2-40B4-BE49-F238E27FC236}">
                <a16:creationId xmlns:a16="http://schemas.microsoft.com/office/drawing/2014/main" id="{F5F0272C-9E2D-204C-BCB0-18442DD24B61}"/>
              </a:ext>
            </a:extLst>
          </p:cNvPr>
          <p:cNvSpPr txBox="1"/>
          <p:nvPr/>
        </p:nvSpPr>
        <p:spPr>
          <a:xfrm>
            <a:off x="6096000" y="3290500"/>
            <a:ext cx="4099033" cy="276999"/>
          </a:xfrm>
          <a:prstGeom prst="rect">
            <a:avLst/>
          </a:prstGeom>
          <a:noFill/>
        </p:spPr>
        <p:txBody>
          <a:bodyPr wrap="square" rtlCol="0">
            <a:spAutoFit/>
          </a:bodyPr>
          <a:lstStyle/>
          <a:p>
            <a:pPr algn="ctr"/>
            <a:r>
              <a:rPr lang="en-US" sz="1200" dirty="0"/>
              <a:t>Put the twisted pair into the expanded metal braid as shown.</a:t>
            </a:r>
          </a:p>
        </p:txBody>
      </p:sp>
    </p:spTree>
    <p:extLst>
      <p:ext uri="{BB962C8B-B14F-4D97-AF65-F5344CB8AC3E}">
        <p14:creationId xmlns:p14="http://schemas.microsoft.com/office/powerpoint/2010/main" val="2168569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10;&#10;Description automatically generated">
            <a:extLst>
              <a:ext uri="{FF2B5EF4-FFF2-40B4-BE49-F238E27FC236}">
                <a16:creationId xmlns:a16="http://schemas.microsoft.com/office/drawing/2014/main" id="{1DEA4424-8673-BE45-8590-90C3D7C828BE}"/>
              </a:ext>
            </a:extLst>
          </p:cNvPr>
          <p:cNvPicPr>
            <a:picLocks noChangeAspect="1"/>
          </p:cNvPicPr>
          <p:nvPr/>
        </p:nvPicPr>
        <p:blipFill>
          <a:blip r:embed="rId2"/>
          <a:stretch>
            <a:fillRect/>
          </a:stretch>
        </p:blipFill>
        <p:spPr>
          <a:xfrm rot="16200000">
            <a:off x="3231548" y="16367"/>
            <a:ext cx="5728901" cy="7638535"/>
          </a:xfrm>
          <a:prstGeom prst="rect">
            <a:avLst/>
          </a:prstGeom>
        </p:spPr>
      </p:pic>
      <p:sp>
        <p:nvSpPr>
          <p:cNvPr id="5" name="TextBox 4">
            <a:extLst>
              <a:ext uri="{FF2B5EF4-FFF2-40B4-BE49-F238E27FC236}">
                <a16:creationId xmlns:a16="http://schemas.microsoft.com/office/drawing/2014/main" id="{4C0DB37E-FC3F-2B42-BB04-4C7304DAD6F0}"/>
              </a:ext>
            </a:extLst>
          </p:cNvPr>
          <p:cNvSpPr txBox="1"/>
          <p:nvPr/>
        </p:nvSpPr>
        <p:spPr>
          <a:xfrm>
            <a:off x="2932385" y="371074"/>
            <a:ext cx="6327228" cy="276999"/>
          </a:xfrm>
          <a:prstGeom prst="rect">
            <a:avLst/>
          </a:prstGeom>
          <a:noFill/>
        </p:spPr>
        <p:txBody>
          <a:bodyPr wrap="square" rtlCol="0">
            <a:spAutoFit/>
          </a:bodyPr>
          <a:lstStyle/>
          <a:p>
            <a:pPr algn="ctr"/>
            <a:r>
              <a:rPr lang="en-US" sz="1200" dirty="0"/>
              <a:t>Measure out and cut two lengths of 4.8mm adhesive shrink tube each .5in long.</a:t>
            </a:r>
          </a:p>
        </p:txBody>
      </p:sp>
    </p:spTree>
    <p:extLst>
      <p:ext uri="{BB962C8B-B14F-4D97-AF65-F5344CB8AC3E}">
        <p14:creationId xmlns:p14="http://schemas.microsoft.com/office/powerpoint/2010/main" val="1175636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825</Words>
  <Application>Microsoft Macintosh PowerPoint</Application>
  <PresentationFormat>Widescreen</PresentationFormat>
  <Paragraphs>32</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Dewar Communication Cable Part 2</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3-4mm) on the magnet end of the harness. Then solder the exposed wire.</vt:lpstr>
      <vt:lpstr>Insert the soldered wire ends into the green pluggable terminal block. To do so, press the orange button while inserting the wire. If done correctly, the orange button will appear depressed (as shown on the right) and the wire will not be easily pulled out of the terminal.</vt:lpstr>
      <vt:lpstr>Repeat the process shown on the previous slide with all the wires. The position for each wire in the terminal is shown on the left.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36</cp:revision>
  <dcterms:created xsi:type="dcterms:W3CDTF">2021-04-26T17:34:34Z</dcterms:created>
  <dcterms:modified xsi:type="dcterms:W3CDTF">2021-05-19T12:41:38Z</dcterms:modified>
</cp:coreProperties>
</file>